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6" r:id="rId2"/>
    <p:sldId id="278" r:id="rId3"/>
    <p:sldId id="290" r:id="rId4"/>
    <p:sldId id="271" r:id="rId5"/>
    <p:sldId id="279" r:id="rId6"/>
    <p:sldId id="277" r:id="rId7"/>
    <p:sldId id="280" r:id="rId8"/>
    <p:sldId id="265" r:id="rId9"/>
    <p:sldId id="289" r:id="rId10"/>
    <p:sldId id="273" r:id="rId11"/>
    <p:sldId id="291" r:id="rId12"/>
    <p:sldId id="292" r:id="rId13"/>
    <p:sldId id="281" r:id="rId14"/>
    <p:sldId id="270" r:id="rId15"/>
    <p:sldId id="282" r:id="rId16"/>
    <p:sldId id="269" r:id="rId17"/>
    <p:sldId id="283" r:id="rId18"/>
    <p:sldId id="267" r:id="rId19"/>
    <p:sldId id="284" r:id="rId20"/>
    <p:sldId id="268" r:id="rId21"/>
    <p:sldId id="285" r:id="rId22"/>
    <p:sldId id="274" r:id="rId23"/>
    <p:sldId id="287" r:id="rId24"/>
    <p:sldId id="262" r:id="rId25"/>
    <p:sldId id="288" r:id="rId26"/>
    <p:sldId id="260" r:id="rId27"/>
    <p:sldId id="293"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71" autoAdjust="0"/>
    <p:restoredTop sz="94660"/>
  </p:normalViewPr>
  <p:slideViewPr>
    <p:cSldViewPr>
      <p:cViewPr>
        <p:scale>
          <a:sx n="89" d="100"/>
          <a:sy n="89" d="100"/>
        </p:scale>
        <p:origin x="-1210" y="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16.01.2020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16.01.2020</a:t>
            </a:fld>
            <a:endParaRPr lang="ru-RU" dirty="0"/>
          </a:p>
        </p:txBody>
      </p:sp>
      <p:sp>
        <p:nvSpPr>
          <p:cNvPr id="5" name="Нижний колонтитул 4"/>
          <p:cNvSpPr>
            <a:spLocks noGrp="1"/>
          </p:cNvSpPr>
          <p:nvPr>
            <p:ph type="ftr" sz="quarter" idx="11"/>
          </p:nvPr>
        </p:nvSpPr>
        <p:spPr/>
        <p:txBody>
          <a:bodyPr/>
          <a:lstStyle/>
          <a:p>
            <a:endParaRPr lang="ru-RU" dirty="0"/>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16.01.2020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16.01.2020</a:t>
            </a:fld>
            <a:endParaRPr lang="ru-RU" dirty="0"/>
          </a:p>
        </p:txBody>
      </p:sp>
      <p:sp>
        <p:nvSpPr>
          <p:cNvPr id="8" name="Нижний колонтитул 7"/>
          <p:cNvSpPr>
            <a:spLocks noGrp="1"/>
          </p:cNvSpPr>
          <p:nvPr>
            <p:ph type="ftr" sz="quarter" idx="11"/>
          </p:nvPr>
        </p:nvSpPr>
        <p:spPr/>
        <p:txBody>
          <a:bodyPr/>
          <a:lstStyle/>
          <a:p>
            <a:endParaRPr lang="ru-RU" dirty="0"/>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16.01.2020</a:t>
            </a:fld>
            <a:endParaRPr lang="ru-RU" dirty="0"/>
          </a:p>
        </p:txBody>
      </p:sp>
      <p:sp>
        <p:nvSpPr>
          <p:cNvPr id="4" name="Нижний колонтитул 3"/>
          <p:cNvSpPr>
            <a:spLocks noGrp="1"/>
          </p:cNvSpPr>
          <p:nvPr>
            <p:ph type="ftr" sz="quarter" idx="11"/>
          </p:nvPr>
        </p:nvSpPr>
        <p:spPr/>
        <p:txBody>
          <a:bodyPr/>
          <a:lstStyle/>
          <a:p>
            <a:endParaRPr lang="ru-RU" dirty="0"/>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16.01.2020</a:t>
            </a:fld>
            <a:endParaRPr lang="ru-RU" dirty="0"/>
          </a:p>
        </p:txBody>
      </p:sp>
      <p:sp>
        <p:nvSpPr>
          <p:cNvPr id="3" name="Нижний колонтитул 2"/>
          <p:cNvSpPr>
            <a:spLocks noGrp="1"/>
          </p:cNvSpPr>
          <p:nvPr>
            <p:ph type="ftr" sz="quarter" idx="11"/>
          </p:nvPr>
        </p:nvSpPr>
        <p:spPr/>
        <p:txBody>
          <a:bodyPr/>
          <a:lstStyle/>
          <a:p>
            <a:endParaRPr lang="ru-RU" dirty="0"/>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16.01.2020</a:t>
            </a:fld>
            <a:endParaRPr lang="ru-RU" dirty="0"/>
          </a:p>
        </p:txBody>
      </p:sp>
      <p:sp>
        <p:nvSpPr>
          <p:cNvPr id="6" name="Нижний колонтитул 5"/>
          <p:cNvSpPr>
            <a:spLocks noGrp="1"/>
          </p:cNvSpPr>
          <p:nvPr>
            <p:ph type="ftr" sz="quarter" idx="11"/>
          </p:nvPr>
        </p:nvSpPr>
        <p:spPr/>
        <p:txBody>
          <a:bodyPr/>
          <a:lstStyle/>
          <a:p>
            <a:endParaRPr lang="ru-RU" dirty="0"/>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16.01.2020</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1196752"/>
            <a:ext cx="9144000" cy="4653136"/>
          </a:xfrm>
          <a:prstGeom prst="rect">
            <a:avLst/>
          </a:prstGeom>
        </p:spPr>
      </p:pic>
    </p:spTree>
    <p:extLst>
      <p:ext uri="{BB962C8B-B14F-4D97-AF65-F5344CB8AC3E}">
        <p14:creationId xmlns:p14="http://schemas.microsoft.com/office/powerpoint/2010/main" val="233491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7859" y="0"/>
            <a:ext cx="9108281" cy="6858000"/>
          </a:xfrm>
          <a:prstGeom prst="rect">
            <a:avLst/>
          </a:prstGeom>
        </p:spPr>
      </p:pic>
      <p:sp>
        <p:nvSpPr>
          <p:cNvPr id="3" name="Прямоугольник 2"/>
          <p:cNvSpPr/>
          <p:nvPr/>
        </p:nvSpPr>
        <p:spPr>
          <a:xfrm>
            <a:off x="611560" y="6165304"/>
            <a:ext cx="5148397" cy="556434"/>
          </a:xfrm>
          <a:prstGeom prst="rect">
            <a:avLst/>
          </a:prstGeom>
        </p:spPr>
        <p:txBody>
          <a:bodyPr wrap="none">
            <a:spAutoFit/>
          </a:bodyPr>
          <a:lstStyle/>
          <a:p>
            <a:pPr indent="449580" algn="just">
              <a:lnSpc>
                <a:spcPct val="115000"/>
              </a:lnSpc>
              <a:spcAft>
                <a:spcPts val="1000"/>
              </a:spcAft>
            </a:pP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Георгиевская часовня 1897 г.</a:t>
            </a:r>
            <a:endParaRPr lang="ru-RU" sz="2800" b="1" i="1" dirty="0">
              <a:solidFill>
                <a:srgbClr val="FFC0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965623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53752" y="48483"/>
            <a:ext cx="9036496" cy="3704412"/>
          </a:xfrm>
          <a:prstGeom prst="rect">
            <a:avLst/>
          </a:prstGeom>
        </p:spPr>
        <p:txBody>
          <a:bodyPr wrap="square">
            <a:spAutoFit/>
          </a:bodyPr>
          <a:lstStyle/>
          <a:p>
            <a:pPr indent="449580" algn="just">
              <a:lnSpc>
                <a:spcPct val="115000"/>
              </a:lnSpc>
              <a:spcAft>
                <a:spcPts val="1000"/>
              </a:spcAft>
            </a:pPr>
            <a:r>
              <a:rPr lang="ru-RU" i="1" dirty="0" smtClean="0">
                <a:effectLst>
                  <a:outerShdw blurRad="38100" dist="38100" dir="2700000" algn="tl">
                    <a:srgbClr val="000000">
                      <a:alpha val="43137"/>
                    </a:srgbClr>
                  </a:outerShdw>
                </a:effectLst>
                <a:latin typeface="Times New Roman"/>
                <a:ea typeface="Calibri"/>
                <a:cs typeface="Times New Roman"/>
              </a:rPr>
              <a:t>«</a:t>
            </a:r>
            <a:r>
              <a:rPr lang="ru-RU" i="1" dirty="0">
                <a:effectLst>
                  <a:outerShdw blurRad="38100" dist="38100" dir="2700000" algn="tl">
                    <a:srgbClr val="000000">
                      <a:alpha val="43137"/>
                    </a:srgbClr>
                  </a:outerShdw>
                </a:effectLst>
                <a:latin typeface="Times New Roman"/>
                <a:ea typeface="Calibri"/>
                <a:cs typeface="Times New Roman"/>
              </a:rPr>
              <a:t>Новый собор очень величествен и красив. По своим размерам он мог бы служить украшением не только г. Юрьева-Польского, но и других, более значительных городов. Внутри он совершенно открыт и достаточно светел: в нем может поместиться более 2000 человек. Резьба на иконостасе прекрасной работы. Святые иконы в нем дорогого художественного письма. Стенной живописи в соборе нет. В приделе с правой стороны на видном месте поставлено древнее «Святославово» Распятие с предстоящими, высеченное из целого камня и служащее предметом особенного благоговейного поклонения городских и окрестных жителей, в то же время представляющее редкую археологическую ценность».</a:t>
            </a:r>
            <a:endParaRPr lang="ru-RU" i="1" dirty="0">
              <a:effectLst>
                <a:outerShdw blurRad="38100" dist="38100" dir="2700000" algn="tl">
                  <a:srgbClr val="000000">
                    <a:alpha val="43137"/>
                  </a:srgbClr>
                </a:outerShdw>
              </a:effectLst>
              <a:ea typeface="Calibri"/>
              <a:cs typeface="Times New Roman"/>
            </a:endParaRPr>
          </a:p>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В. Богословский. Освящение престола в соборе г. Юрьева-Польского. Владимирские епархиальные ведомости, 1915, №9.</a:t>
            </a:r>
            <a:endParaRPr lang="ru-RU" i="1" dirty="0">
              <a:effectLst>
                <a:outerShdw blurRad="38100" dist="38100" dir="2700000" algn="tl">
                  <a:srgbClr val="000000">
                    <a:alpha val="43137"/>
                  </a:srgbClr>
                </a:outerShdw>
              </a:effectLst>
              <a:ea typeface="Calibri"/>
              <a:cs typeface="Times New Roman"/>
            </a:endParaRPr>
          </a:p>
        </p:txBody>
      </p:sp>
      <p:sp>
        <p:nvSpPr>
          <p:cNvPr id="4" name="Прямоугольник 3"/>
          <p:cNvSpPr/>
          <p:nvPr/>
        </p:nvSpPr>
        <p:spPr>
          <a:xfrm>
            <a:off x="323528" y="3933056"/>
            <a:ext cx="8712968" cy="1366528"/>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«…всенародная, по сути, стройка, была завершена в декабре 1914 г. 11 января следующего года новый Троицкий собор был торжественно освящен. Храм вышел таким, что «своим величием соответствовал значению древнего собора и служил украшением этой исторической местности»». </a:t>
            </a:r>
            <a:endParaRPr lang="ru-RU" sz="1400" i="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22928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899592" y="6301566"/>
            <a:ext cx="5846280" cy="556434"/>
          </a:xfrm>
          <a:prstGeom prst="rect">
            <a:avLst/>
          </a:prstGeom>
        </p:spPr>
        <p:txBody>
          <a:bodyPr wrap="none">
            <a:spAutoFit/>
          </a:bodyPr>
          <a:lstStyle/>
          <a:p>
            <a:pPr indent="449580" algn="just">
              <a:lnSpc>
                <a:spcPct val="115000"/>
              </a:lnSpc>
              <a:spcAft>
                <a:spcPts val="1000"/>
              </a:spcAft>
            </a:pP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Троицкий собор. начало </a:t>
            </a:r>
            <a:r>
              <a:rPr lang="en-US" sz="2800" b="1" i="1" dirty="0">
                <a:solidFill>
                  <a:srgbClr val="FFC000"/>
                </a:solidFill>
                <a:effectLst>
                  <a:outerShdw blurRad="38100" dist="38100" dir="2700000" algn="tl">
                    <a:srgbClr val="000000">
                      <a:alpha val="43137"/>
                    </a:srgbClr>
                  </a:outerShdw>
                </a:effectLst>
                <a:latin typeface="Times New Roman"/>
                <a:ea typeface="Calibri"/>
                <a:cs typeface="Times New Roman"/>
              </a:rPr>
              <a:t>XX</a:t>
            </a: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 века.</a:t>
            </a:r>
            <a:endParaRPr lang="ru-RU" sz="2800" b="1" i="1" dirty="0">
              <a:solidFill>
                <a:srgbClr val="FFC0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100614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91730" y="1885175"/>
            <a:ext cx="9036496" cy="1664879"/>
          </a:xfrm>
          <a:prstGeom prst="rect">
            <a:avLst/>
          </a:prstGeom>
        </p:spPr>
        <p:txBody>
          <a:bodyPr wrap="square">
            <a:spAutoFit/>
          </a:bodyPr>
          <a:lstStyle/>
          <a:p>
            <a:pPr indent="449580" algn="just">
              <a:lnSpc>
                <a:spcPct val="115000"/>
              </a:lnSpc>
              <a:spcAft>
                <a:spcPts val="1000"/>
              </a:spcAft>
            </a:pPr>
            <a:r>
              <a:rPr lang="ru-RU" i="1" dirty="0" smtClean="0">
                <a:effectLst>
                  <a:outerShdw blurRad="38100" dist="38100" dir="2700000" algn="tl">
                    <a:srgbClr val="000000">
                      <a:alpha val="43137"/>
                    </a:srgbClr>
                  </a:outerShdw>
                </a:effectLst>
                <a:latin typeface="Times New Roman"/>
                <a:ea typeface="Calibri"/>
                <a:cs typeface="Times New Roman"/>
              </a:rPr>
              <a:t>«</a:t>
            </a:r>
            <a:r>
              <a:rPr lang="ru-RU" i="1" dirty="0">
                <a:effectLst>
                  <a:outerShdw blurRad="38100" dist="38100" dir="2700000" algn="tl">
                    <a:srgbClr val="000000">
                      <a:alpha val="43137"/>
                    </a:srgbClr>
                  </a:outerShdw>
                </a:effectLst>
                <a:latin typeface="Times New Roman"/>
                <a:ea typeface="Calibri"/>
                <a:cs typeface="Times New Roman"/>
              </a:rPr>
              <a:t>Деревянная церковь Воскресения Христова встречается в письменных источниках с </a:t>
            </a:r>
            <a:r>
              <a:rPr lang="en-US" i="1" dirty="0">
                <a:effectLst>
                  <a:outerShdw blurRad="38100" dist="38100" dir="2700000" algn="tl">
                    <a:srgbClr val="000000">
                      <a:alpha val="43137"/>
                    </a:srgbClr>
                  </a:outerShdw>
                </a:effectLst>
                <a:latin typeface="Times New Roman"/>
                <a:ea typeface="Calibri"/>
                <a:cs typeface="Times New Roman"/>
              </a:rPr>
              <a:t>XVII </a:t>
            </a:r>
            <a:r>
              <a:rPr lang="ru-RU" i="1" dirty="0">
                <a:effectLst>
                  <a:outerShdw blurRad="38100" dist="38100" dir="2700000" algn="tl">
                    <a:srgbClr val="000000">
                      <a:alpha val="43137"/>
                    </a:srgbClr>
                  </a:outerShdw>
                </a:effectLst>
                <a:latin typeface="Times New Roman"/>
                <a:ea typeface="Calibri"/>
                <a:cs typeface="Times New Roman"/>
              </a:rPr>
              <a:t>века. В Топографическом описании 1760 года церковь уже названа каменной. Северный и южный фасады массивного двухэтажного здания акцентированы портиками с четырьмя колоннами. В верхнем этаже церкви находился престол в честь Воскресения Христова, в нижнем – Преображения Господня».</a:t>
            </a:r>
            <a:endParaRPr lang="ru-RU" sz="1400" i="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2066220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89756" y="6260492"/>
            <a:ext cx="8964488" cy="587853"/>
          </a:xfrm>
          <a:prstGeom prst="rect">
            <a:avLst/>
          </a:prstGeom>
        </p:spPr>
        <p:txBody>
          <a:bodyPr wrap="square">
            <a:spAutoFit/>
          </a:bodyPr>
          <a:lstStyle/>
          <a:p>
            <a:pPr indent="449580" algn="just">
              <a:lnSpc>
                <a:spcPct val="115000"/>
              </a:lnSpc>
              <a:spcAft>
                <a:spcPts val="1000"/>
              </a:spcAft>
            </a:pP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церковь Воскресения Христова </a:t>
            </a:r>
            <a:r>
              <a:rPr lang="ru-RU" sz="2800" b="1" i="1" dirty="0" smtClean="0">
                <a:solidFill>
                  <a:srgbClr val="FFC000"/>
                </a:solidFill>
                <a:effectLst>
                  <a:outerShdw blurRad="38100" dist="38100" dir="2700000" algn="tl">
                    <a:srgbClr val="000000">
                      <a:alpha val="43137"/>
                    </a:srgbClr>
                  </a:outerShdw>
                </a:effectLst>
                <a:latin typeface="Times New Roman"/>
                <a:ea typeface="Calibri"/>
                <a:cs typeface="Times New Roman"/>
              </a:rPr>
              <a:t>первой </a:t>
            </a: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пол. XVII </a:t>
            </a:r>
            <a:r>
              <a:rPr lang="ru-RU" sz="2800" b="1" i="1" dirty="0" smtClean="0">
                <a:solidFill>
                  <a:srgbClr val="FFC000"/>
                </a:solidFill>
                <a:effectLst>
                  <a:outerShdw blurRad="38100" dist="38100" dir="2700000" algn="tl">
                    <a:srgbClr val="000000">
                      <a:alpha val="43137"/>
                    </a:srgbClr>
                  </a:outerShdw>
                </a:effectLst>
                <a:latin typeface="Times New Roman"/>
                <a:ea typeface="Calibri"/>
                <a:cs typeface="Times New Roman"/>
              </a:rPr>
              <a:t>в</a:t>
            </a:r>
            <a:endParaRPr lang="ru-RU" sz="2800" b="1" i="1" dirty="0">
              <a:solidFill>
                <a:srgbClr val="FFC0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26644667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9222" y="0"/>
            <a:ext cx="9144000" cy="6858000"/>
          </a:xfrm>
          <a:prstGeom prst="rect">
            <a:avLst/>
          </a:prstGeom>
        </p:spPr>
      </p:pic>
      <p:sp>
        <p:nvSpPr>
          <p:cNvPr id="3" name="Прямоугольник 2"/>
          <p:cNvSpPr/>
          <p:nvPr/>
        </p:nvSpPr>
        <p:spPr>
          <a:xfrm>
            <a:off x="44141" y="332656"/>
            <a:ext cx="8837179" cy="5954451"/>
          </a:xfrm>
          <a:prstGeom prst="rect">
            <a:avLst/>
          </a:prstGeom>
        </p:spPr>
        <p:txBody>
          <a:bodyPr wrap="square">
            <a:spAutoFit/>
          </a:bodyPr>
          <a:lstStyle/>
          <a:p>
            <a:pPr lvl="0" indent="449580" algn="just">
              <a:lnSpc>
                <a:spcPct val="115000"/>
              </a:lnSpc>
              <a:spcAft>
                <a:spcPts val="1000"/>
              </a:spcAft>
            </a:pPr>
            <a:r>
              <a:rPr lang="ru-RU" dirty="0">
                <a:latin typeface="Times New Roman"/>
                <a:ea typeface="Calibri"/>
                <a:cs typeface="Times New Roman"/>
              </a:rPr>
              <a:t> </a:t>
            </a:r>
            <a:r>
              <a:rPr lang="ru-RU" i="1" dirty="0">
                <a:solidFill>
                  <a:prstClr val="black"/>
                </a:solidFill>
                <a:effectLst>
                  <a:outerShdw blurRad="38100" dist="38100" dir="2700000" algn="tl">
                    <a:srgbClr val="000000">
                      <a:alpha val="43137"/>
                    </a:srgbClr>
                  </a:outerShdw>
                </a:effectLst>
                <a:latin typeface="Times New Roman"/>
                <a:ea typeface="Calibri"/>
                <a:cs typeface="Times New Roman"/>
              </a:rPr>
              <a:t>«…продолжим осмотр Большой улицы. Прежде всего бросаются в глаза стоящие недалеко от пересечения Большой и Воскресной улиц церкви: летняя, давшая название улице, и зимняя – святой Великомученицы Варвары. На фотографиях мы видим возвышающуюся над световым барабаном небольшую луковичку Варваринской церкви, характерный для </a:t>
            </a:r>
            <a:r>
              <a:rPr lang="en-US" i="1" dirty="0">
                <a:solidFill>
                  <a:prstClr val="black"/>
                </a:solidFill>
                <a:effectLst>
                  <a:outerShdw blurRad="38100" dist="38100" dir="2700000" algn="tl">
                    <a:srgbClr val="000000">
                      <a:alpha val="43137"/>
                    </a:srgbClr>
                  </a:outerShdw>
                </a:effectLst>
                <a:latin typeface="Times New Roman"/>
                <a:ea typeface="Calibri"/>
                <a:cs typeface="Times New Roman"/>
              </a:rPr>
              <a:t>XVII </a:t>
            </a:r>
            <a:r>
              <a:rPr lang="ru-RU" i="1" dirty="0">
                <a:solidFill>
                  <a:prstClr val="black"/>
                </a:solidFill>
                <a:effectLst>
                  <a:outerShdw blurRad="38100" dist="38100" dir="2700000" algn="tl">
                    <a:srgbClr val="000000">
                      <a:alpha val="43137"/>
                    </a:srgbClr>
                  </a:outerShdw>
                </a:effectLst>
                <a:latin typeface="Times New Roman"/>
                <a:ea typeface="Calibri"/>
                <a:cs typeface="Times New Roman"/>
              </a:rPr>
              <a:t>– начала </a:t>
            </a:r>
            <a:r>
              <a:rPr lang="en-US" i="1" dirty="0">
                <a:solidFill>
                  <a:prstClr val="black"/>
                </a:solidFill>
                <a:effectLst>
                  <a:outerShdw blurRad="38100" dist="38100" dir="2700000" algn="tl">
                    <a:srgbClr val="000000">
                      <a:alpha val="43137"/>
                    </a:srgbClr>
                  </a:outerShdw>
                </a:effectLst>
                <a:latin typeface="Times New Roman"/>
                <a:ea typeface="Calibri"/>
                <a:cs typeface="Times New Roman"/>
              </a:rPr>
              <a:t>XVIII </a:t>
            </a:r>
            <a:r>
              <a:rPr lang="ru-RU" i="1" dirty="0" err="1">
                <a:solidFill>
                  <a:prstClr val="black"/>
                </a:solidFill>
                <a:effectLst>
                  <a:outerShdw blurRad="38100" dist="38100" dir="2700000" algn="tl">
                    <a:srgbClr val="000000">
                      <a:alpha val="43137"/>
                    </a:srgbClr>
                  </a:outerShdw>
                </a:effectLst>
                <a:latin typeface="Times New Roman"/>
                <a:ea typeface="Calibri"/>
                <a:cs typeface="Times New Roman"/>
              </a:rPr>
              <a:t>вв</a:t>
            </a:r>
            <a:r>
              <a:rPr lang="ru-RU" i="1" dirty="0">
                <a:solidFill>
                  <a:prstClr val="black"/>
                </a:solidFill>
                <a:effectLst>
                  <a:outerShdw blurRad="38100" dist="38100" dir="2700000" algn="tl">
                    <a:srgbClr val="000000">
                      <a:alpha val="43137"/>
                    </a:srgbClr>
                  </a:outerShdw>
                </a:effectLst>
                <a:latin typeface="Times New Roman"/>
                <a:ea typeface="Calibri"/>
                <a:cs typeface="Times New Roman"/>
              </a:rPr>
              <a:t>, увенчанный нарядным шатром с тремя рядами слухов и миниатюрной главкой звон колокольни да широкий, крутобокий купол Воскресенской церкви». </a:t>
            </a:r>
            <a:endParaRPr lang="ru-RU" sz="1400" dirty="0">
              <a:ea typeface="Calibri"/>
              <a:cs typeface="Times New Roman"/>
            </a:endParaRPr>
          </a:p>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«В 1826 году усердием прихожан была построена отдельная каменная зимняя церковь в честь св. великомученицы Варвары. Неброская церковь имела интереснейшую историю обновления, инициаторами которого стали «два родственных семейства» - церковный староста Николай Алексеевич Ганшин и Алексей Михайлович Ганшин с сыном Александром Алексеевичем. Один из лучших московских архитекторов трудился над планом иконостаса. Известный московский художник Комаровский исполнил на цинке всю «иконописную живопись в иконостасе», используя «эстампы живописи Храма Спасителя». Особая забота была проявлена о церковном хоре. Для него было отведено особое место, «с этой целью ко входным церковным дверям пристроен деревянный, из мореного дуба, весьма красивый тамбур с обнесённым вокруг него балюстрадом из точечных тумбочек того же дерева»».  </a:t>
            </a:r>
            <a:endParaRPr lang="ru-RU" sz="1400" i="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6740232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4569" y="0"/>
            <a:ext cx="9252520" cy="6858000"/>
          </a:xfrm>
          <a:prstGeom prst="rect">
            <a:avLst/>
          </a:prstGeom>
        </p:spPr>
      </p:pic>
      <p:sp>
        <p:nvSpPr>
          <p:cNvPr id="3" name="Прямоугольник 2"/>
          <p:cNvSpPr/>
          <p:nvPr/>
        </p:nvSpPr>
        <p:spPr>
          <a:xfrm>
            <a:off x="755576" y="6241667"/>
            <a:ext cx="7057445" cy="523220"/>
          </a:xfrm>
          <a:prstGeom prst="rect">
            <a:avLst/>
          </a:prstGeom>
        </p:spPr>
        <p:txBody>
          <a:bodyPr wrap="none">
            <a:spAutoFit/>
          </a:bodyPr>
          <a:lstStyle/>
          <a:p>
            <a:r>
              <a:rPr lang="ru-RU" sz="2800" b="1" i="1" dirty="0">
                <a:solidFill>
                  <a:srgbClr val="FFC000"/>
                </a:solidFill>
                <a:effectLst>
                  <a:outerShdw blurRad="38100" dist="38100" dir="2700000" algn="tl">
                    <a:srgbClr val="000000">
                      <a:alpha val="43137"/>
                    </a:srgbClr>
                  </a:outerShdw>
                </a:effectLst>
                <a:latin typeface="Times New Roman"/>
                <a:ea typeface="Calibri"/>
              </a:rPr>
              <a:t>Церковь святой Великомученицы Варвары.</a:t>
            </a:r>
            <a:endParaRPr lang="ru-RU" sz="2800" b="1" i="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20721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07504" y="1196752"/>
            <a:ext cx="8784976" cy="3277820"/>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«История благотворительных учреждений в Юрьеве уходит корнями еще в </a:t>
            </a:r>
            <a:r>
              <a:rPr lang="en-US" i="1" dirty="0">
                <a:effectLst>
                  <a:outerShdw blurRad="38100" dist="38100" dir="2700000" algn="tl">
                    <a:srgbClr val="000000">
                      <a:alpha val="43137"/>
                    </a:srgbClr>
                  </a:outerShdw>
                </a:effectLst>
                <a:latin typeface="Times New Roman"/>
                <a:ea typeface="Calibri"/>
                <a:cs typeface="Times New Roman"/>
              </a:rPr>
              <a:t>XVIII </a:t>
            </a:r>
            <a:r>
              <a:rPr lang="ru-RU" i="1" dirty="0">
                <a:effectLst>
                  <a:outerShdw blurRad="38100" dist="38100" dir="2700000" algn="tl">
                    <a:srgbClr val="000000">
                      <a:alpha val="43137"/>
                    </a:srgbClr>
                  </a:outerShdw>
                </a:effectLst>
                <a:latin typeface="Times New Roman"/>
                <a:ea typeface="Calibri"/>
                <a:cs typeface="Times New Roman"/>
              </a:rPr>
              <a:t>век. В 1902 году имелись: богадельня при Петропавловском монастыре (1898 г.), городская богадельня (1834 г.), и богадельня Красковского (1875 г.). Наиболее вместительной, хорошо оборудованной стала богадельня, возведённая на капитал, пожертвованный потомственным почётным гражданином Г.И. Мещериным. Официально она носила имя Геннадия Ивановича и Евгения Ивановича Мещериных. Предполагалось, что «призревать» в богадельне будут 80 мужчин и примерно столько же женщин. Призреваемые бесплатно пользовались «полным содержанием, платьем, обувью, бельем и врачебным пособием». Непременный условием жертвователя была страховка здания и всех прочих строений».</a:t>
            </a:r>
            <a:endParaRPr lang="ru-RU" sz="1400" i="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39939582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612869" y="6235201"/>
            <a:ext cx="5537863" cy="556434"/>
          </a:xfrm>
          <a:prstGeom prst="rect">
            <a:avLst/>
          </a:prstGeom>
        </p:spPr>
        <p:txBody>
          <a:bodyPr wrap="none">
            <a:spAutoFit/>
          </a:bodyPr>
          <a:lstStyle/>
          <a:p>
            <a:pPr indent="449580" algn="just">
              <a:lnSpc>
                <a:spcPct val="115000"/>
              </a:lnSpc>
              <a:spcAft>
                <a:spcPts val="1000"/>
              </a:spcAft>
            </a:pP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Богадельня имени Мещериных</a:t>
            </a:r>
            <a:endParaRPr lang="ru-RU" sz="2800" b="1" i="1" dirty="0">
              <a:solidFill>
                <a:srgbClr val="FFC0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3302127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251520" y="356620"/>
            <a:ext cx="8784976" cy="6144759"/>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«В густо застроенном Никольском переулке располагались церкви бывшего Введенского монастыря, необычной формы купола которых просматриваются на фотографии левее церкви Воскресения Христова. Ещё до появления монастыря на его месте стояла приходская деревянная церковь во имя Алексея, Митрополита Московского. Время основания монастыря неизвестно, но деревянная церковь во имя Святителя и Чудотворца Николая упоминается в окладных патриарших книгах под 1628 г. Упразднили церковь в 1666 г., когда была возведена первая каменная церковь монастыря во имя преподобного Никона, Радонежского чудотворца. В трапезе этой церкви был «особый иконостас Святителя Николая Чудотворца», поэтому и в документах она именовалась то </a:t>
            </a:r>
            <a:r>
              <a:rPr lang="ru-RU" i="1" dirty="0" err="1">
                <a:effectLst>
                  <a:outerShdw blurRad="38100" dist="38100" dir="2700000" algn="tl">
                    <a:srgbClr val="000000">
                      <a:alpha val="43137"/>
                    </a:srgbClr>
                  </a:outerShdw>
                </a:effectLst>
                <a:latin typeface="Times New Roman"/>
                <a:ea typeface="Calibri"/>
                <a:cs typeface="Times New Roman"/>
              </a:rPr>
              <a:t>Никоновской</a:t>
            </a:r>
            <a:r>
              <a:rPr lang="ru-RU" i="1" dirty="0">
                <a:effectLst>
                  <a:outerShdw blurRad="38100" dist="38100" dir="2700000" algn="tl">
                    <a:srgbClr val="000000">
                      <a:alpha val="43137"/>
                    </a:srgbClr>
                  </a:outerShdw>
                </a:effectLst>
                <a:latin typeface="Times New Roman"/>
                <a:ea typeface="Calibri"/>
                <a:cs typeface="Times New Roman"/>
              </a:rPr>
              <a:t>, то Никольской. Название </a:t>
            </a:r>
            <a:r>
              <a:rPr lang="ru-RU" i="1" dirty="0" err="1">
                <a:effectLst>
                  <a:outerShdw blurRad="38100" dist="38100" dir="2700000" algn="tl">
                    <a:srgbClr val="000000">
                      <a:alpha val="43137"/>
                    </a:srgbClr>
                  </a:outerShdw>
                </a:effectLst>
                <a:latin typeface="Times New Roman"/>
                <a:ea typeface="Calibri"/>
                <a:cs typeface="Times New Roman"/>
              </a:rPr>
              <a:t>Никоновской</a:t>
            </a:r>
            <a:r>
              <a:rPr lang="ru-RU" i="1" dirty="0">
                <a:effectLst>
                  <a:outerShdw blurRad="38100" dist="38100" dir="2700000" algn="tl">
                    <a:srgbClr val="000000">
                      <a:alpha val="43137"/>
                    </a:srgbClr>
                  </a:outerShdw>
                </a:effectLst>
                <a:latin typeface="Times New Roman"/>
                <a:ea typeface="Calibri"/>
                <a:cs typeface="Times New Roman"/>
              </a:rPr>
              <a:t> церковь получила не случайно. В </a:t>
            </a:r>
            <a:r>
              <a:rPr lang="en-US" i="1" dirty="0">
                <a:effectLst>
                  <a:outerShdw blurRad="38100" dist="38100" dir="2700000" algn="tl">
                    <a:srgbClr val="000000">
                      <a:alpha val="43137"/>
                    </a:srgbClr>
                  </a:outerShdw>
                </a:effectLst>
                <a:latin typeface="Times New Roman"/>
                <a:ea typeface="Calibri"/>
                <a:cs typeface="Times New Roman"/>
              </a:rPr>
              <a:t>XVII</a:t>
            </a:r>
            <a:r>
              <a:rPr lang="ru-RU" i="1" dirty="0">
                <a:effectLst>
                  <a:outerShdw blurRad="38100" dist="38100" dir="2700000" algn="tl">
                    <a:srgbClr val="000000">
                      <a:alpha val="43137"/>
                    </a:srgbClr>
                  </a:outerShdw>
                </a:effectLst>
                <a:latin typeface="Times New Roman"/>
                <a:ea typeface="Calibri"/>
                <a:cs typeface="Times New Roman"/>
              </a:rPr>
              <a:t> веке ещё жило предание, что на месте монастыря, или близ него, стоял дом родителей преподобного Никона, сподвижника преподобного Сергия Радонежского. Никоновская церковь уцелела во время пожара 1710 года, в котором погибли построенная за четверть века до этого деревянная церковь Николая Чудотворца и старейшая из монастырских церквей – соборная деревянная церковь Введения Пресвятой Богородицы. Лишь 15 лет спустя на средства «христолюбивых дателей» к Никоновской церкви был пристроен каменный придел во имя Введения Пресвятой Богородицы, и в 1763-1766 </a:t>
            </a:r>
            <a:r>
              <a:rPr lang="ru-RU" i="1" dirty="0" err="1">
                <a:effectLst>
                  <a:outerShdw blurRad="38100" dist="38100" dir="2700000" algn="tl">
                    <a:srgbClr val="000000">
                      <a:alpha val="43137"/>
                    </a:srgbClr>
                  </a:outerShdw>
                </a:effectLst>
                <a:latin typeface="Times New Roman"/>
                <a:ea typeface="Calibri"/>
                <a:cs typeface="Times New Roman"/>
              </a:rPr>
              <a:t>гг</a:t>
            </a:r>
            <a:r>
              <a:rPr lang="ru-RU" i="1" dirty="0">
                <a:effectLst>
                  <a:outerShdw blurRad="38100" dist="38100" dir="2700000" algn="tl">
                    <a:srgbClr val="000000">
                      <a:alpha val="43137"/>
                    </a:srgbClr>
                  </a:outerShdw>
                </a:effectLst>
                <a:latin typeface="Times New Roman"/>
                <a:ea typeface="Calibri"/>
                <a:cs typeface="Times New Roman"/>
              </a:rPr>
              <a:t> усердием игуменьи Агафьи и прихожан соборная церковь была отстроена вновь – каменная, пятиглавая». </a:t>
            </a:r>
            <a:endParaRPr lang="ru-RU" sz="1400" i="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7247495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215982" y="1196752"/>
            <a:ext cx="8712968" cy="3016723"/>
          </a:xfrm>
          <a:prstGeom prst="rect">
            <a:avLst/>
          </a:prstGeom>
        </p:spPr>
        <p:txBody>
          <a:bodyPr wrap="square">
            <a:spAutoFit/>
          </a:bodyPr>
          <a:lstStyle/>
          <a:p>
            <a:pPr indent="449580" algn="just">
              <a:lnSpc>
                <a:spcPct val="115000"/>
              </a:lnSpc>
              <a:spcAft>
                <a:spcPts val="1000"/>
              </a:spcAft>
            </a:pPr>
            <a:r>
              <a:rPr lang="ru-RU" i="1" dirty="0" smtClean="0">
                <a:effectLst>
                  <a:outerShdw blurRad="38100" dist="38100" dir="2700000" algn="tl">
                    <a:srgbClr val="000000">
                      <a:alpha val="43137"/>
                    </a:srgbClr>
                  </a:outerShdw>
                </a:effectLst>
                <a:latin typeface="Times New Roman"/>
                <a:ea typeface="Calibri"/>
                <a:cs typeface="Times New Roman"/>
              </a:rPr>
              <a:t>Гуляя  по улицам древнего Юрьева, смотря на современные городские постройки  многие даже и не задумываются, что раньше было на месте того или иного здания. Или, к примеру, как выглядели окрестности на момент </a:t>
            </a:r>
            <a:r>
              <a:rPr lang="en-US" i="1" dirty="0" smtClean="0">
                <a:effectLst>
                  <a:outerShdw blurRad="38100" dist="38100" dir="2700000" algn="tl">
                    <a:srgbClr val="000000">
                      <a:alpha val="43137"/>
                    </a:srgbClr>
                  </a:outerShdw>
                </a:effectLst>
                <a:latin typeface="Times New Roman"/>
                <a:ea typeface="Calibri"/>
                <a:cs typeface="Times New Roman"/>
              </a:rPr>
              <a:t>XIX</a:t>
            </a:r>
            <a:r>
              <a:rPr lang="ru-RU" i="1" dirty="0" smtClean="0">
                <a:effectLst>
                  <a:outerShdw blurRad="38100" dist="38100" dir="2700000" algn="tl">
                    <a:srgbClr val="000000">
                      <a:alpha val="43137"/>
                    </a:srgbClr>
                  </a:outerShdw>
                </a:effectLst>
                <a:latin typeface="Times New Roman"/>
                <a:ea typeface="Calibri"/>
                <a:cs typeface="Times New Roman"/>
              </a:rPr>
              <a:t> века, или в начале </a:t>
            </a:r>
            <a:r>
              <a:rPr lang="en-US" i="1" dirty="0" smtClean="0">
                <a:effectLst>
                  <a:outerShdw blurRad="38100" dist="38100" dir="2700000" algn="tl">
                    <a:srgbClr val="000000">
                      <a:alpha val="43137"/>
                    </a:srgbClr>
                  </a:outerShdw>
                </a:effectLst>
                <a:latin typeface="Times New Roman"/>
                <a:ea typeface="Calibri"/>
                <a:cs typeface="Times New Roman"/>
              </a:rPr>
              <a:t>XX</a:t>
            </a:r>
            <a:r>
              <a:rPr lang="ru-RU" i="1" dirty="0" smtClean="0">
                <a:effectLst>
                  <a:outerShdw blurRad="38100" dist="38100" dir="2700000" algn="tl">
                    <a:srgbClr val="000000">
                      <a:alpha val="43137"/>
                    </a:srgbClr>
                  </a:outerShdw>
                </a:effectLst>
                <a:latin typeface="Times New Roman"/>
                <a:ea typeface="Calibri"/>
                <a:cs typeface="Times New Roman"/>
              </a:rPr>
              <a:t>.  Мы не берёмся полностью воссоздать картину уездного города, но показать ключевые места, которые так много значили для наших предшественников вполне возможно. В основном, это будут памятные достопримечательности – храмы, соборы, церкви. Многих уже давно не существует на карте, другие е же перестроены практически до неузнаваемости. </a:t>
            </a:r>
          </a:p>
          <a:p>
            <a:pPr indent="449580" algn="just">
              <a:lnSpc>
                <a:spcPct val="115000"/>
              </a:lnSpc>
              <a:spcAft>
                <a:spcPts val="1000"/>
              </a:spcAft>
            </a:pPr>
            <a:endParaRPr lang="ru-RU" sz="1400" dirty="0">
              <a:ea typeface="Calibri"/>
              <a:cs typeface="Times New Roman"/>
            </a:endParaRPr>
          </a:p>
        </p:txBody>
      </p:sp>
    </p:spTree>
    <p:extLst>
      <p:ext uri="{BB962C8B-B14F-4D97-AF65-F5344CB8AC3E}">
        <p14:creationId xmlns:p14="http://schemas.microsoft.com/office/powerpoint/2010/main" val="14644083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79512" y="5589240"/>
            <a:ext cx="8784976" cy="1051955"/>
          </a:xfrm>
          <a:prstGeom prst="rect">
            <a:avLst/>
          </a:prstGeom>
        </p:spPr>
        <p:txBody>
          <a:bodyPr wrap="square">
            <a:spAutoFit/>
          </a:bodyPr>
          <a:lstStyle/>
          <a:p>
            <a:pPr indent="449580" algn="just">
              <a:lnSpc>
                <a:spcPct val="115000"/>
              </a:lnSpc>
              <a:spcAft>
                <a:spcPts val="1000"/>
              </a:spcAft>
            </a:pP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Введенский монастырь. Соборная церковь Введения Пресвятой Богородицы.</a:t>
            </a:r>
            <a:endParaRPr lang="ru-RU" sz="2800" b="1" i="1" dirty="0">
              <a:solidFill>
                <a:srgbClr val="FFC0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5415368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79512" y="1034125"/>
            <a:ext cx="8784976" cy="5168916"/>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«Справа от Большой улицы, на фоне полей, располагается ещё один комплекс церквей – Христорождественской и Борисрглебской. Словно притаились они в тихом живописном переулке, а между тем это едва ли не самые красивые церкви Юрьева. Рассказать об истории их строительства, назвать точные даты сложно. По всей вероятности, даже современные специалисты за неимением других источников опирались при датировке их постройки на «Историко-статистическое описание церквей и приходов Владимирской епархии», составленное В.Г. Добронравовым. Церковь Рождества Христова была построена позднее, в 1792 г., которым датирован сохранившийся в ней антиминс. Тёплая церковь Бориса и Глеба была закончена постройкой в 1808 г. Перечисляя престолы Христорождественской церкви Добронравов называет придельный во имя святых бессребреников Козьмы и Дамиана. Мало кто в Юрьеве помнил настоящее название пятиглавой церкви-красавицы. Так случилось, что полюбилось юрьевцам другое название – Козьмодемьянская, по которому в дальнейшем получил переулок свое имя. А вот церковь Козьмы и Дамиана в описи 1760 г. значилась, да не как-нибудь, а как «каменная, построенная из давних лет!»».</a:t>
            </a:r>
            <a:endParaRPr lang="ru-RU" sz="1400" i="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21390007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088" y="0"/>
            <a:ext cx="9166087" cy="6858000"/>
          </a:xfrm>
          <a:prstGeom prst="rect">
            <a:avLst/>
          </a:prstGeom>
        </p:spPr>
      </p:pic>
      <p:sp>
        <p:nvSpPr>
          <p:cNvPr id="3" name="Прямоугольник 2"/>
          <p:cNvSpPr/>
          <p:nvPr/>
        </p:nvSpPr>
        <p:spPr>
          <a:xfrm>
            <a:off x="107504" y="5889235"/>
            <a:ext cx="9036496" cy="954107"/>
          </a:xfrm>
          <a:prstGeom prst="rect">
            <a:avLst/>
          </a:prstGeom>
        </p:spPr>
        <p:txBody>
          <a:bodyPr wrap="square">
            <a:spAutoFit/>
          </a:bodyPr>
          <a:lstStyle/>
          <a:p>
            <a:pPr indent="449580" algn="just">
              <a:spcAft>
                <a:spcPts val="1000"/>
              </a:spcAft>
            </a:pPr>
            <a:r>
              <a:rPr lang="ru-RU" sz="2800" b="1" i="1" dirty="0" err="1">
                <a:solidFill>
                  <a:srgbClr val="FFC000"/>
                </a:solidFill>
                <a:effectLst>
                  <a:outerShdw blurRad="38100" dist="38100" dir="2700000" algn="tl">
                    <a:srgbClr val="000000">
                      <a:alpha val="43137"/>
                    </a:srgbClr>
                  </a:outerShdw>
                </a:effectLst>
                <a:latin typeface="Times New Roman"/>
                <a:ea typeface="Calibri"/>
                <a:cs typeface="Times New Roman"/>
              </a:rPr>
              <a:t>Козьмодемьянский</a:t>
            </a: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 перекресток. Вид на комплекс Христорождественской и Борисоглебской церквей.</a:t>
            </a:r>
            <a:endParaRPr lang="ru-RU" sz="2800" b="1" i="1" dirty="0">
              <a:solidFill>
                <a:srgbClr val="FFC0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4893592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4" name="Прямоугольник 3"/>
          <p:cNvSpPr/>
          <p:nvPr/>
        </p:nvSpPr>
        <p:spPr>
          <a:xfrm>
            <a:off x="143508" y="1700808"/>
            <a:ext cx="8856984" cy="2640723"/>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«На Большой улице есть самая высокая и красивая в Юрьеве колокольня в Петропавловском монастыре. Основан он был как мужской митрополитом Илларионом и существовал «до Литовского разорения», после чего «на месте оного монастыря, за городом, в самой близости, а именно не больше трети версты, состроена» была деревянная церковь во имя верховных апостолов Петра и Павла. Церковь была холодной, служба свершалась только в храмовый праздник и в следующую за ним неделю, для чего приезжали из Архангельского монастыря «черные священники». В 1764 г. монастырь был упразднен. </a:t>
            </a:r>
            <a:endParaRPr lang="ru-RU" sz="1400" i="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30244384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9362"/>
            <a:ext cx="9144000" cy="6867362"/>
          </a:xfrm>
          <a:prstGeom prst="rect">
            <a:avLst/>
          </a:prstGeom>
        </p:spPr>
      </p:pic>
      <p:sp>
        <p:nvSpPr>
          <p:cNvPr id="3" name="Прямоугольник 2"/>
          <p:cNvSpPr/>
          <p:nvPr/>
        </p:nvSpPr>
        <p:spPr>
          <a:xfrm>
            <a:off x="683568" y="6334780"/>
            <a:ext cx="6588791" cy="523220"/>
          </a:xfrm>
          <a:prstGeom prst="rect">
            <a:avLst/>
          </a:prstGeom>
        </p:spPr>
        <p:txBody>
          <a:bodyPr wrap="none">
            <a:spAutoFit/>
          </a:bodyPr>
          <a:lstStyle/>
          <a:p>
            <a:r>
              <a:rPr lang="ru-RU" sz="2800" b="1" i="1" dirty="0">
                <a:solidFill>
                  <a:srgbClr val="FFC000"/>
                </a:solidFill>
                <a:effectLst>
                  <a:outerShdw blurRad="38100" dist="38100" dir="2700000" algn="tl">
                    <a:srgbClr val="000000">
                      <a:alpha val="43137"/>
                    </a:srgbClr>
                  </a:outerShdw>
                </a:effectLst>
                <a:latin typeface="Times New Roman"/>
                <a:ea typeface="Calibri"/>
              </a:rPr>
              <a:t>Женский Петропавловский монастырь.</a:t>
            </a:r>
            <a:endParaRPr lang="ru-RU" sz="2800" b="1" i="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1030003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 y="0"/>
            <a:ext cx="9173882" cy="6858000"/>
          </a:xfrm>
          <a:prstGeom prst="rect">
            <a:avLst/>
          </a:prstGeom>
        </p:spPr>
      </p:pic>
      <p:sp>
        <p:nvSpPr>
          <p:cNvPr id="4" name="Прямоугольник 3"/>
          <p:cNvSpPr/>
          <p:nvPr/>
        </p:nvSpPr>
        <p:spPr>
          <a:xfrm>
            <a:off x="29766" y="1268760"/>
            <a:ext cx="8784976" cy="3277820"/>
          </a:xfrm>
          <a:prstGeom prst="rect">
            <a:avLst/>
          </a:prstGeom>
        </p:spPr>
        <p:txBody>
          <a:bodyPr wrap="square">
            <a:spAutoFit/>
          </a:bodyPr>
          <a:lstStyle/>
          <a:p>
            <a:pPr lvl="0" indent="449580" algn="just">
              <a:lnSpc>
                <a:spcPct val="115000"/>
              </a:lnSpc>
              <a:spcAft>
                <a:spcPts val="1000"/>
              </a:spcAft>
            </a:pPr>
            <a:r>
              <a:rPr lang="ru-RU" i="1" dirty="0">
                <a:solidFill>
                  <a:prstClr val="black"/>
                </a:solidFill>
                <a:effectLst>
                  <a:outerShdw blurRad="38100" dist="38100" dir="2700000" algn="tl">
                    <a:srgbClr val="000000">
                      <a:alpha val="43137"/>
                    </a:srgbClr>
                  </a:outerShdw>
                </a:effectLst>
                <a:latin typeface="Times New Roman"/>
                <a:ea typeface="Calibri"/>
                <a:cs typeface="Times New Roman"/>
              </a:rPr>
              <a:t>В 1794 г. Д.М. Курбатов возобновил церковь святых Апостолов Петра и Павла. Нашел щедрых вкладчиков из купцов московских и выстроил церковь «в особом вкусе и покрыл железом». В 1825 г. церковь пришла в совершенную ветхость. Согласно указу Святейшего Синода от 23 января 1830 г. церковь была разрушена. Восстановителем храма стал купец Петр Бородулин. В 1843-1853 гг. и был выстроен отличный архитектурный холодный пятиглавый </a:t>
            </a:r>
            <a:r>
              <a:rPr lang="ru-RU" i="1" dirty="0" err="1">
                <a:solidFill>
                  <a:prstClr val="black"/>
                </a:solidFill>
                <a:effectLst>
                  <a:outerShdw blurRad="38100" dist="38100" dir="2700000" algn="tl">
                    <a:srgbClr val="000000">
                      <a:alpha val="43137"/>
                    </a:srgbClr>
                  </a:outerShdw>
                </a:effectLst>
                <a:latin typeface="Times New Roman"/>
                <a:ea typeface="Calibri"/>
                <a:cs typeface="Times New Roman"/>
              </a:rPr>
              <a:t>трехпрестольный</a:t>
            </a:r>
            <a:r>
              <a:rPr lang="ru-RU" i="1" dirty="0">
                <a:solidFill>
                  <a:prstClr val="black"/>
                </a:solidFill>
                <a:effectLst>
                  <a:outerShdw blurRad="38100" dist="38100" dir="2700000" algn="tl">
                    <a:srgbClr val="000000">
                      <a:alpha val="43137"/>
                    </a:srgbClr>
                  </a:outerShdw>
                </a:effectLst>
                <a:latin typeface="Times New Roman"/>
                <a:ea typeface="Calibri"/>
                <a:cs typeface="Times New Roman"/>
              </a:rPr>
              <a:t> храм. В 1874 г. Введенский женский монастырь был официально переведен к Петропавловской церкви и переименован в Петропавловский. Вскоре огонь уничтожил Введенский монастырь. И если бы не А.М. Курбатов, монастырь, возможно, вообще никогда не был возобновлен».</a:t>
            </a:r>
            <a:endParaRPr lang="ru-RU" sz="1400" i="1" dirty="0">
              <a:solidFill>
                <a:prstClr val="black"/>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33569525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2070"/>
            <a:ext cx="9144000" cy="6858000"/>
          </a:xfrm>
          <a:prstGeom prst="rect">
            <a:avLst/>
          </a:prstGeom>
        </p:spPr>
      </p:pic>
      <p:sp>
        <p:nvSpPr>
          <p:cNvPr id="4" name="Прямоугольник 3"/>
          <p:cNvSpPr/>
          <p:nvPr/>
        </p:nvSpPr>
        <p:spPr>
          <a:xfrm>
            <a:off x="0" y="5877272"/>
            <a:ext cx="9144000" cy="1083374"/>
          </a:xfrm>
          <a:prstGeom prst="rect">
            <a:avLst/>
          </a:prstGeom>
        </p:spPr>
        <p:txBody>
          <a:bodyPr wrap="square">
            <a:spAutoFit/>
          </a:bodyPr>
          <a:lstStyle/>
          <a:p>
            <a:pPr indent="449580" algn="just">
              <a:lnSpc>
                <a:spcPct val="115000"/>
              </a:lnSpc>
              <a:spcAft>
                <a:spcPts val="1000"/>
              </a:spcAft>
            </a:pP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Петропавловский монастырь. Главный храм и трапезная церковь.</a:t>
            </a:r>
            <a:endParaRPr lang="ru-RU" sz="2800" b="1" i="1" dirty="0">
              <a:solidFill>
                <a:srgbClr val="FFC0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740119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180528" y="0"/>
            <a:ext cx="9324528" cy="6858000"/>
          </a:xfrm>
          <a:prstGeom prst="rect">
            <a:avLst/>
          </a:prstGeom>
        </p:spPr>
      </p:pic>
      <p:sp>
        <p:nvSpPr>
          <p:cNvPr id="4" name="Прямоугольник 3"/>
          <p:cNvSpPr/>
          <p:nvPr/>
        </p:nvSpPr>
        <p:spPr>
          <a:xfrm>
            <a:off x="35496" y="260648"/>
            <a:ext cx="8892480" cy="729430"/>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«Именно в древности города, в складывавшейся веками самобытности – его ценность для нас и будущих поколений».</a:t>
            </a:r>
            <a:endParaRPr lang="ru-RU" sz="1400" i="1" dirty="0">
              <a:effectLst>
                <a:outerShdw blurRad="38100" dist="38100" dir="2700000" algn="tl">
                  <a:srgbClr val="000000">
                    <a:alpha val="43137"/>
                  </a:srgbClr>
                </a:outerShdw>
              </a:effectLst>
              <a:ea typeface="Calibri"/>
              <a:cs typeface="Times New Roman"/>
            </a:endParaRPr>
          </a:p>
        </p:txBody>
      </p:sp>
      <p:sp>
        <p:nvSpPr>
          <p:cNvPr id="5" name="Прямоугольник 4"/>
          <p:cNvSpPr/>
          <p:nvPr/>
        </p:nvSpPr>
        <p:spPr>
          <a:xfrm>
            <a:off x="323528" y="2708920"/>
            <a:ext cx="8136904" cy="3790781"/>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При составлении презентации были использованы следующие материалы: </a:t>
            </a:r>
            <a:endParaRPr lang="ru-RU" sz="1400" i="1" dirty="0">
              <a:effectLst>
                <a:outerShdw blurRad="38100" dist="38100" dir="2700000" algn="tl">
                  <a:srgbClr val="000000">
                    <a:alpha val="43137"/>
                  </a:srgbClr>
                </a:outerShdw>
              </a:effectLst>
              <a:ea typeface="Calibri"/>
              <a:cs typeface="Times New Roman"/>
            </a:endParaRPr>
          </a:p>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 архивные фотографии Голова В.И. с изображением соборов и церквей города Юрьев - Польского.</a:t>
            </a:r>
            <a:endParaRPr lang="ru-RU" sz="1400" i="1" dirty="0">
              <a:effectLst>
                <a:outerShdw blurRad="38100" dist="38100" dir="2700000" algn="tl">
                  <a:srgbClr val="000000">
                    <a:alpha val="43137"/>
                  </a:srgbClr>
                </a:outerShdw>
              </a:effectLst>
              <a:ea typeface="Calibri"/>
              <a:cs typeface="Times New Roman"/>
            </a:endParaRPr>
          </a:p>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 книга «Город Св. Георгия. Юрьев-Польский в старой открытке». Издательство «ПОСАД», Владимир 2002 год. Автор - составитель: </a:t>
            </a:r>
            <a:r>
              <a:rPr lang="ru-RU" i="1" dirty="0" err="1">
                <a:effectLst>
                  <a:outerShdw blurRad="38100" dist="38100" dir="2700000" algn="tl">
                    <a:srgbClr val="000000">
                      <a:alpha val="43137"/>
                    </a:srgbClr>
                  </a:outerShdw>
                </a:effectLst>
                <a:latin typeface="Times New Roman"/>
                <a:ea typeface="Calibri"/>
                <a:cs typeface="Times New Roman"/>
              </a:rPr>
              <a:t>Машковцев</a:t>
            </a:r>
            <a:r>
              <a:rPr lang="ru-RU" i="1" dirty="0">
                <a:effectLst>
                  <a:outerShdw blurRad="38100" dist="38100" dir="2700000" algn="tl">
                    <a:srgbClr val="000000">
                      <a:alpha val="43137"/>
                    </a:srgbClr>
                  </a:outerShdw>
                </a:effectLst>
                <a:latin typeface="Times New Roman"/>
                <a:ea typeface="Calibri"/>
                <a:cs typeface="Times New Roman"/>
              </a:rPr>
              <a:t> Валерий Прокопьевич. Автор текста: </a:t>
            </a:r>
            <a:r>
              <a:rPr lang="ru-RU" i="1" dirty="0" err="1">
                <a:effectLst>
                  <a:outerShdw blurRad="38100" dist="38100" dir="2700000" algn="tl">
                    <a:srgbClr val="000000">
                      <a:alpha val="43137"/>
                    </a:srgbClr>
                  </a:outerShdw>
                </a:effectLst>
                <a:latin typeface="Times New Roman"/>
                <a:ea typeface="Calibri"/>
                <a:cs typeface="Times New Roman"/>
              </a:rPr>
              <a:t>Мозгова</a:t>
            </a:r>
            <a:r>
              <a:rPr lang="ru-RU" i="1" dirty="0">
                <a:effectLst>
                  <a:outerShdw blurRad="38100" dist="38100" dir="2700000" algn="tl">
                    <a:srgbClr val="000000">
                      <a:alpha val="43137"/>
                    </a:srgbClr>
                  </a:outerShdw>
                </a:effectLst>
                <a:latin typeface="Times New Roman"/>
                <a:ea typeface="Calibri"/>
                <a:cs typeface="Times New Roman"/>
              </a:rPr>
              <a:t> Галина Глебовна.</a:t>
            </a:r>
            <a:endParaRPr lang="ru-RU" sz="1400" i="1" dirty="0">
              <a:effectLst>
                <a:outerShdw blurRad="38100" dist="38100" dir="2700000" algn="tl">
                  <a:srgbClr val="000000">
                    <a:alpha val="43137"/>
                  </a:srgbClr>
                </a:outerShdw>
              </a:effectLst>
              <a:ea typeface="Calibri"/>
              <a:cs typeface="Times New Roman"/>
            </a:endParaRPr>
          </a:p>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 книга Н. Воронина: «Владимир. Боголюбово. Суздаль. Юрьев-Польский». М., 1983.</a:t>
            </a:r>
            <a:endParaRPr lang="ru-RU" sz="1400" i="1" dirty="0">
              <a:effectLst>
                <a:outerShdw blurRad="38100" dist="38100" dir="2700000" algn="tl">
                  <a:srgbClr val="000000">
                    <a:alpha val="43137"/>
                  </a:srgbClr>
                </a:outerShdw>
              </a:effectLst>
              <a:ea typeface="Calibri"/>
              <a:cs typeface="Times New Roman"/>
            </a:endParaRPr>
          </a:p>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 библиотечный фонд МБУК «Юрьев – Польского историко-архитектурного и художественного музея». </a:t>
            </a:r>
            <a:endParaRPr lang="ru-RU" sz="1400" i="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206296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4614" y="0"/>
            <a:ext cx="9144000" cy="6858000"/>
          </a:xfrm>
          <a:prstGeom prst="rect">
            <a:avLst/>
          </a:prstGeom>
        </p:spPr>
      </p:pic>
      <p:sp>
        <p:nvSpPr>
          <p:cNvPr id="3" name="Прямоугольник 2"/>
          <p:cNvSpPr/>
          <p:nvPr/>
        </p:nvSpPr>
        <p:spPr>
          <a:xfrm>
            <a:off x="147731" y="260648"/>
            <a:ext cx="8784976" cy="2322174"/>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«Собор стоит на берегу реки </a:t>
            </a:r>
            <a:r>
              <a:rPr lang="ru-RU" i="1" dirty="0" err="1">
                <a:effectLst>
                  <a:outerShdw blurRad="38100" dist="38100" dir="2700000" algn="tl">
                    <a:srgbClr val="000000">
                      <a:alpha val="43137"/>
                    </a:srgbClr>
                  </a:outerShdw>
                </a:effectLst>
                <a:latin typeface="Times New Roman"/>
                <a:ea typeface="Calibri"/>
                <a:cs typeface="Times New Roman"/>
              </a:rPr>
              <a:t>Колокши</a:t>
            </a:r>
            <a:r>
              <a:rPr lang="ru-RU" i="1" dirty="0">
                <a:effectLst>
                  <a:outerShdw blurRad="38100" dist="38100" dir="2700000" algn="tl">
                    <a:srgbClr val="000000">
                      <a:alpha val="43137"/>
                    </a:srgbClr>
                  </a:outerShdw>
                </a:effectLst>
                <a:latin typeface="Times New Roman"/>
                <a:ea typeface="Calibri"/>
                <a:cs typeface="Times New Roman"/>
              </a:rPr>
              <a:t>, окруженный со всех сторон невзрачными городскими домиками и затерянный среди церковных пристроек позднейшего времени. Особенно его загромождает приделанная к западной стене в конце </a:t>
            </a:r>
            <a:r>
              <a:rPr lang="en-US" i="1" dirty="0">
                <a:effectLst>
                  <a:outerShdw blurRad="38100" dist="38100" dir="2700000" algn="tl">
                    <a:srgbClr val="000000">
                      <a:alpha val="43137"/>
                    </a:srgbClr>
                  </a:outerShdw>
                </a:effectLst>
                <a:latin typeface="Times New Roman"/>
                <a:ea typeface="Calibri"/>
                <a:cs typeface="Times New Roman"/>
              </a:rPr>
              <a:t>XVIII</a:t>
            </a:r>
            <a:r>
              <a:rPr lang="ru-RU" i="1" dirty="0">
                <a:effectLst>
                  <a:outerShdw blurRad="38100" dist="38100" dir="2700000" algn="tl">
                    <a:srgbClr val="000000">
                      <a:alpha val="43137"/>
                    </a:srgbClr>
                  </a:outerShdw>
                </a:effectLst>
                <a:latin typeface="Times New Roman"/>
                <a:ea typeface="Calibri"/>
                <a:cs typeface="Times New Roman"/>
              </a:rPr>
              <a:t> столетия огромная колокольня в 4 яруса и 70 аршин высоты. В начале прошлого столетия теплый предел собора, находящийся на северной стороне храма и построенный еще Святославом </a:t>
            </a:r>
            <a:r>
              <a:rPr lang="en-US" i="1" dirty="0">
                <a:effectLst>
                  <a:outerShdw blurRad="38100" dist="38100" dir="2700000" algn="tl">
                    <a:srgbClr val="000000">
                      <a:alpha val="43137"/>
                    </a:srgbClr>
                  </a:outerShdw>
                </a:effectLst>
                <a:latin typeface="Times New Roman"/>
                <a:ea typeface="Calibri"/>
                <a:cs typeface="Times New Roman"/>
              </a:rPr>
              <a:t>III</a:t>
            </a:r>
            <a:r>
              <a:rPr lang="ru-RU" i="1" dirty="0">
                <a:effectLst>
                  <a:outerShdw blurRad="38100" dist="38100" dir="2700000" algn="tl">
                    <a:srgbClr val="000000">
                      <a:alpha val="43137"/>
                    </a:srgbClr>
                  </a:outerShdw>
                </a:effectLst>
                <a:latin typeface="Times New Roman"/>
                <a:ea typeface="Calibri"/>
                <a:cs typeface="Times New Roman"/>
              </a:rPr>
              <a:t>, расширен, и в нем устроен другой престол в честь Воздвижения Креста…». </a:t>
            </a:r>
            <a:endParaRPr lang="ru-RU" sz="1400" i="1" dirty="0">
              <a:effectLst>
                <a:outerShdw blurRad="38100" dist="38100" dir="2700000" algn="tl">
                  <a:srgbClr val="000000">
                    <a:alpha val="43137"/>
                  </a:srgbClr>
                </a:outerShdw>
              </a:effectLst>
              <a:ea typeface="Calibri"/>
              <a:cs typeface="Times New Roman"/>
            </a:endParaRPr>
          </a:p>
        </p:txBody>
      </p:sp>
      <p:sp>
        <p:nvSpPr>
          <p:cNvPr id="4" name="Прямоугольник 3"/>
          <p:cNvSpPr/>
          <p:nvPr/>
        </p:nvSpPr>
        <p:spPr>
          <a:xfrm>
            <a:off x="174898" y="2582822"/>
            <a:ext cx="8784975" cy="2111668"/>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«В отличие от владимирского Дмитровского собора, здесь вся поверхность фасадов покрыта резьбой. Она оплетает своим узором не только плоскости стен, но и все архитектурные детали. Пышность и обилие резьбы усиливают ощущение торжественной неподвижности и тяжести здания, его драгоценной материальности».</a:t>
            </a:r>
            <a:endParaRPr lang="ru-RU" sz="1400" i="1" dirty="0">
              <a:effectLst>
                <a:outerShdw blurRad="38100" dist="38100" dir="2700000" algn="tl">
                  <a:srgbClr val="000000">
                    <a:alpha val="43137"/>
                  </a:srgbClr>
                </a:outerShdw>
              </a:effectLst>
              <a:ea typeface="Calibri"/>
              <a:cs typeface="Times New Roman"/>
            </a:endParaRPr>
          </a:p>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Н. Воронин. Владимир. Боголюбово. Суздаль. Юрьев-Польский. М., 1983.</a:t>
            </a:r>
            <a:endParaRPr lang="ru-RU" sz="1400" i="1" dirty="0">
              <a:effectLst>
                <a:outerShdw blurRad="38100" dist="38100" dir="2700000" algn="tl">
                  <a:srgbClr val="000000">
                    <a:alpha val="43137"/>
                  </a:srgbClr>
                </a:outerShdw>
              </a:effectLst>
              <a:ea typeface="Calibri"/>
              <a:cs typeface="Times New Roman"/>
            </a:endParaRPr>
          </a:p>
        </p:txBody>
      </p:sp>
      <p:sp>
        <p:nvSpPr>
          <p:cNvPr id="5" name="Прямоугольник 4"/>
          <p:cNvSpPr/>
          <p:nvPr/>
        </p:nvSpPr>
        <p:spPr>
          <a:xfrm>
            <a:off x="174899" y="4797152"/>
            <a:ext cx="8784974" cy="1813317"/>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«…На месте храмовой иконы в нем был поставлен так называемый Святославов крест, представляющий собою вычеканенное по белому камню изображение распятого на кресте Господа Иисуса Христа…».</a:t>
            </a:r>
            <a:endParaRPr lang="ru-RU" sz="1400" i="1" dirty="0">
              <a:effectLst>
                <a:outerShdw blurRad="38100" dist="38100" dir="2700000" algn="tl">
                  <a:srgbClr val="000000">
                    <a:alpha val="43137"/>
                  </a:srgbClr>
                </a:outerShdw>
              </a:effectLst>
              <a:ea typeface="Calibri"/>
              <a:cs typeface="Times New Roman"/>
            </a:endParaRPr>
          </a:p>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А. Знаменский. Георгиевский собор (1152-1234 г.) в городе Юрьеве-Польском Владимирской губернии.</a:t>
            </a:r>
            <a:endParaRPr lang="ru-RU" sz="1400" i="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8360858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107504" y="5677805"/>
            <a:ext cx="9036496" cy="1211614"/>
          </a:xfrm>
          <a:prstGeom prst="rect">
            <a:avLst/>
          </a:prstGeom>
        </p:spPr>
        <p:txBody>
          <a:bodyPr wrap="square">
            <a:spAutoFit/>
          </a:bodyPr>
          <a:lstStyle/>
          <a:p>
            <a:pPr indent="449580" algn="just">
              <a:lnSpc>
                <a:spcPct val="115000"/>
              </a:lnSpc>
              <a:spcAft>
                <a:spcPts val="1000"/>
              </a:spcAft>
            </a:pP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Георгиевский собор. построен в 1234 г. </a:t>
            </a:r>
            <a:endParaRPr lang="ru-RU" sz="2800" b="1" i="1" dirty="0" smtClean="0">
              <a:solidFill>
                <a:srgbClr val="FFC000"/>
              </a:solidFill>
              <a:effectLst>
                <a:outerShdw blurRad="38100" dist="38100" dir="2700000" algn="tl">
                  <a:srgbClr val="000000">
                    <a:alpha val="43137"/>
                  </a:srgbClr>
                </a:outerShdw>
              </a:effectLst>
              <a:latin typeface="Times New Roman"/>
              <a:ea typeface="Calibri"/>
              <a:cs typeface="Times New Roman"/>
            </a:endParaRPr>
          </a:p>
          <a:p>
            <a:pPr indent="449580" algn="just">
              <a:lnSpc>
                <a:spcPct val="115000"/>
              </a:lnSpc>
              <a:spcAft>
                <a:spcPts val="1000"/>
              </a:spcAft>
            </a:pPr>
            <a:r>
              <a:rPr lang="ru-RU" sz="2800" b="1" i="1" dirty="0" smtClean="0">
                <a:solidFill>
                  <a:srgbClr val="FFC000"/>
                </a:solidFill>
                <a:effectLst>
                  <a:outerShdw blurRad="38100" dist="38100" dir="2700000" algn="tl">
                    <a:srgbClr val="000000">
                      <a:alpha val="43137"/>
                    </a:srgbClr>
                  </a:outerShdw>
                </a:effectLst>
                <a:latin typeface="Times New Roman"/>
                <a:ea typeface="Calibri"/>
                <a:cs typeface="Times New Roman"/>
              </a:rPr>
              <a:t>кн</a:t>
            </a: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 Святославом Всеволодовичем.</a:t>
            </a:r>
            <a:endParaRPr lang="ru-RU" sz="2800" b="1" i="1" dirty="0">
              <a:solidFill>
                <a:srgbClr val="FFC0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29997089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32847"/>
            <a:ext cx="9144000" cy="6858000"/>
          </a:xfrm>
          <a:prstGeom prst="rect">
            <a:avLst/>
          </a:prstGeom>
        </p:spPr>
      </p:pic>
      <p:sp>
        <p:nvSpPr>
          <p:cNvPr id="6" name="Прямоугольник 5"/>
          <p:cNvSpPr/>
          <p:nvPr/>
        </p:nvSpPr>
        <p:spPr>
          <a:xfrm>
            <a:off x="755576" y="1988840"/>
            <a:ext cx="7272808" cy="1754326"/>
          </a:xfrm>
          <a:prstGeom prst="rect">
            <a:avLst/>
          </a:prstGeom>
        </p:spPr>
        <p:txBody>
          <a:bodyPr wrap="square">
            <a:spAutoFit/>
          </a:bodyPr>
          <a:lstStyle/>
          <a:p>
            <a:pPr algn="just"/>
            <a:r>
              <a:rPr lang="ru-RU" i="1" dirty="0" smtClean="0">
                <a:effectLst>
                  <a:outerShdw blurRad="38100" dist="38100" dir="2700000" algn="tl">
                    <a:srgbClr val="000000">
                      <a:alpha val="43137"/>
                    </a:srgbClr>
                  </a:outerShdw>
                </a:effectLst>
                <a:latin typeface="Times New Roman"/>
                <a:ea typeface="Calibri"/>
              </a:rPr>
              <a:t>	К </a:t>
            </a:r>
            <a:r>
              <a:rPr lang="ru-RU" i="1" dirty="0">
                <a:effectLst>
                  <a:outerShdw blurRad="38100" dist="38100" dir="2700000" algn="tl">
                    <a:srgbClr val="000000">
                      <a:alpha val="43137"/>
                    </a:srgbClr>
                  </a:outerShdw>
                </a:effectLst>
                <a:latin typeface="Times New Roman"/>
                <a:ea typeface="Calibri"/>
              </a:rPr>
              <a:t>Георгиевскому собору была приписана стоявшая невдалеке до 1892 года тёплая Благовещенская церковь. Как деревянная она была построена ещё в 1705 году, а такой, как запечатлел её фотограф, существовала с 1776 года. «При взгляде на неё становится понятно, что неизвестные нам строители не подверглись новомодным веяниям и возвели здание в добрых старых традициях». </a:t>
            </a:r>
            <a:endParaRPr lang="ru-RU"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21110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9655"/>
            <a:ext cx="9144000" cy="6858000"/>
          </a:xfrm>
          <a:prstGeom prst="rect">
            <a:avLst/>
          </a:prstGeom>
        </p:spPr>
      </p:pic>
      <p:sp>
        <p:nvSpPr>
          <p:cNvPr id="3" name="Прямоугольник 2"/>
          <p:cNvSpPr/>
          <p:nvPr/>
        </p:nvSpPr>
        <p:spPr>
          <a:xfrm>
            <a:off x="0" y="6189703"/>
            <a:ext cx="8208912" cy="556434"/>
          </a:xfrm>
          <a:prstGeom prst="rect">
            <a:avLst/>
          </a:prstGeom>
        </p:spPr>
        <p:txBody>
          <a:bodyPr wrap="square">
            <a:spAutoFit/>
          </a:bodyPr>
          <a:lstStyle/>
          <a:p>
            <a:pPr indent="449580" algn="just">
              <a:lnSpc>
                <a:spcPct val="115000"/>
              </a:lnSpc>
              <a:spcAft>
                <a:spcPts val="1000"/>
              </a:spcAft>
            </a:pP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Церковь Благовещения. Начало </a:t>
            </a:r>
            <a:r>
              <a:rPr lang="en-US" sz="2800" b="1" i="1" dirty="0">
                <a:solidFill>
                  <a:srgbClr val="FFC000"/>
                </a:solidFill>
                <a:effectLst>
                  <a:outerShdw blurRad="38100" dist="38100" dir="2700000" algn="tl">
                    <a:srgbClr val="000000">
                      <a:alpha val="43137"/>
                    </a:srgbClr>
                  </a:outerShdw>
                </a:effectLst>
                <a:latin typeface="Times New Roman"/>
                <a:ea typeface="Calibri"/>
                <a:cs typeface="Times New Roman"/>
              </a:rPr>
              <a:t>XVIII</a:t>
            </a: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 века.</a:t>
            </a:r>
            <a:endParaRPr lang="ru-RU" sz="2800" b="1" i="1" dirty="0">
              <a:solidFill>
                <a:srgbClr val="FFC0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414112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323528" y="116632"/>
            <a:ext cx="8496944" cy="2031325"/>
          </a:xfrm>
          <a:prstGeom prst="rect">
            <a:avLst/>
          </a:prstGeom>
        </p:spPr>
        <p:txBody>
          <a:bodyPr wrap="square">
            <a:spAutoFit/>
          </a:bodyPr>
          <a:lstStyle/>
          <a:p>
            <a:pPr algn="just"/>
            <a:r>
              <a:rPr lang="ru-RU" dirty="0" smtClean="0">
                <a:latin typeface="Times New Roman"/>
                <a:ea typeface="Calibri"/>
              </a:rPr>
              <a:t>	</a:t>
            </a:r>
            <a:r>
              <a:rPr lang="ru-RU" i="1" dirty="0" smtClean="0">
                <a:effectLst>
                  <a:outerShdw blurRad="38100" dist="38100" dir="2700000" algn="tl">
                    <a:srgbClr val="000000">
                      <a:alpha val="43137"/>
                    </a:srgbClr>
                  </a:outerShdw>
                </a:effectLst>
                <a:latin typeface="Times New Roman"/>
                <a:ea typeface="Calibri"/>
              </a:rPr>
              <a:t>«</a:t>
            </a:r>
            <a:r>
              <a:rPr lang="ru-RU" i="1" dirty="0">
                <a:effectLst>
                  <a:outerShdw blurRad="38100" dist="38100" dir="2700000" algn="tl">
                    <a:srgbClr val="000000">
                      <a:alpha val="43137"/>
                    </a:srgbClr>
                  </a:outerShdw>
                </a:effectLst>
                <a:latin typeface="Times New Roman"/>
                <a:ea typeface="Calibri"/>
              </a:rPr>
              <a:t>Если внимательно всматриваться в общий вид Юрьева, то за зданием Присутственных мест, напротив входа в монастырь, можно разглядеть маленькую луковичку, возвышающуюся над острым резным фронтончиком-щипцом. Это часовня во имя Благовещения Пресвятой Богородицы. Закладка часовни проходила 25 мая 1868 года, в годовщину покушения на Императора Александра </a:t>
            </a:r>
            <a:r>
              <a:rPr lang="en-US" i="1" dirty="0">
                <a:effectLst>
                  <a:outerShdw blurRad="38100" dist="38100" dir="2700000" algn="tl">
                    <a:srgbClr val="000000">
                      <a:alpha val="43137"/>
                    </a:srgbClr>
                  </a:outerShdw>
                </a:effectLst>
                <a:latin typeface="Times New Roman"/>
                <a:ea typeface="Calibri"/>
              </a:rPr>
              <a:t>II</a:t>
            </a:r>
            <a:r>
              <a:rPr lang="ru-RU" i="1" dirty="0">
                <a:effectLst>
                  <a:outerShdw blurRad="38100" dist="38100" dir="2700000" algn="tl">
                    <a:srgbClr val="000000">
                      <a:alpha val="43137"/>
                    </a:srgbClr>
                  </a:outerShdw>
                </a:effectLst>
                <a:latin typeface="Times New Roman"/>
                <a:ea typeface="Calibri"/>
              </a:rPr>
              <a:t> в Париже, при очень торжественных обстоятельствах. Праздник завершился маленьким парадом: «военные чины»…».</a:t>
            </a:r>
            <a:endParaRPr lang="ru-RU" i="1" dirty="0">
              <a:effectLst>
                <a:outerShdw blurRad="38100" dist="38100" dir="2700000" algn="tl">
                  <a:srgbClr val="000000">
                    <a:alpha val="43137"/>
                  </a:srgbClr>
                </a:outerShdw>
              </a:effectLst>
            </a:endParaRPr>
          </a:p>
        </p:txBody>
      </p:sp>
      <p:sp>
        <p:nvSpPr>
          <p:cNvPr id="4" name="Прямоугольник 3"/>
          <p:cNvSpPr/>
          <p:nvPr/>
        </p:nvSpPr>
        <p:spPr>
          <a:xfrm>
            <a:off x="611560" y="2924944"/>
            <a:ext cx="8064896" cy="2365071"/>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«Мысль ознаменовать день 25 мая богоугодным делом выражена была исправником В.Н. Масловым. Фасад часовни, составленный архитектором Артлебеном, отличается своею изящною архитектурою. Часовня сделана из кирпича, а цоколь и выступы часовни – из тесаного белого камня. Место сооружения часовни выбрано самое удобное, в центре города, близ собора и Присутственных мест</a:t>
            </a:r>
            <a:r>
              <a:rPr lang="ru-RU" i="1" dirty="0" smtClean="0">
                <a:effectLst>
                  <a:outerShdw blurRad="38100" dist="38100" dir="2700000" algn="tl">
                    <a:srgbClr val="000000">
                      <a:alpha val="43137"/>
                    </a:srgbClr>
                  </a:outerShdw>
                </a:effectLst>
                <a:latin typeface="Times New Roman"/>
                <a:ea typeface="Calibri"/>
                <a:cs typeface="Times New Roman"/>
              </a:rPr>
              <a:t>…»</a:t>
            </a:r>
          </a:p>
          <a:p>
            <a:pPr indent="449580" algn="r">
              <a:lnSpc>
                <a:spcPct val="115000"/>
              </a:lnSpc>
              <a:spcAft>
                <a:spcPts val="1000"/>
              </a:spcAft>
            </a:pPr>
            <a:r>
              <a:rPr lang="ru-RU" sz="1400" i="1" dirty="0" smtClean="0">
                <a:effectLst>
                  <a:outerShdw blurRad="38100" dist="38100" dir="2700000" algn="tl">
                    <a:srgbClr val="000000">
                      <a:alpha val="43137"/>
                    </a:srgbClr>
                  </a:outerShdw>
                </a:effectLst>
                <a:latin typeface="Times New Roman"/>
                <a:ea typeface="Calibri"/>
                <a:cs typeface="Times New Roman"/>
              </a:rPr>
              <a:t>А. Благонравов. Владимирские губернские ведомости, 1868, №22.</a:t>
            </a:r>
            <a:endParaRPr lang="ru-RU" sz="1400" i="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450800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497" y="0"/>
            <a:ext cx="9144000" cy="6858000"/>
          </a:xfrm>
          <a:prstGeom prst="rect">
            <a:avLst/>
          </a:prstGeom>
        </p:spPr>
      </p:pic>
      <p:sp>
        <p:nvSpPr>
          <p:cNvPr id="2" name="Прямоугольник 1"/>
          <p:cNvSpPr/>
          <p:nvPr/>
        </p:nvSpPr>
        <p:spPr>
          <a:xfrm>
            <a:off x="22831" y="5310525"/>
            <a:ext cx="9036496" cy="1547475"/>
          </a:xfrm>
          <a:prstGeom prst="rect">
            <a:avLst/>
          </a:prstGeom>
        </p:spPr>
        <p:txBody>
          <a:bodyPr wrap="square">
            <a:spAutoFit/>
          </a:bodyPr>
          <a:lstStyle/>
          <a:p>
            <a:pPr indent="449580" algn="just">
              <a:lnSpc>
                <a:spcPct val="115000"/>
              </a:lnSpc>
              <a:spcAft>
                <a:spcPts val="1000"/>
              </a:spcAft>
            </a:pPr>
            <a:r>
              <a:rPr lang="ru-RU" sz="2800" b="1" i="1" dirty="0">
                <a:solidFill>
                  <a:srgbClr val="FFC000"/>
                </a:solidFill>
                <a:effectLst>
                  <a:outerShdw blurRad="38100" dist="38100" dir="2700000" algn="tl">
                    <a:srgbClr val="000000">
                      <a:alpha val="43137"/>
                    </a:srgbClr>
                  </a:outerShdw>
                </a:effectLst>
                <a:latin typeface="Times New Roman"/>
                <a:ea typeface="Calibri"/>
                <a:cs typeface="Times New Roman"/>
              </a:rPr>
              <a:t>Часовня в память об избавлении от смерти при покушении на жизнь Императора </a:t>
            </a:r>
            <a:r>
              <a:rPr lang="ru-RU" sz="2800" b="1" i="1" dirty="0" smtClean="0">
                <a:solidFill>
                  <a:srgbClr val="FFC000"/>
                </a:solidFill>
                <a:effectLst>
                  <a:outerShdw blurRad="38100" dist="38100" dir="2700000" algn="tl">
                    <a:srgbClr val="000000">
                      <a:alpha val="43137"/>
                    </a:srgbClr>
                  </a:outerShdw>
                </a:effectLst>
                <a:latin typeface="Times New Roman"/>
                <a:ea typeface="Calibri"/>
                <a:cs typeface="Times New Roman"/>
              </a:rPr>
              <a:t>                 Александра </a:t>
            </a:r>
            <a:r>
              <a:rPr lang="en-US" sz="2800" b="1" i="1" dirty="0">
                <a:solidFill>
                  <a:srgbClr val="FFC000"/>
                </a:solidFill>
                <a:effectLst>
                  <a:outerShdw blurRad="38100" dist="38100" dir="2700000" algn="tl">
                    <a:srgbClr val="000000">
                      <a:alpha val="43137"/>
                    </a:srgbClr>
                  </a:outerShdw>
                </a:effectLst>
                <a:latin typeface="Times New Roman"/>
                <a:ea typeface="Calibri"/>
                <a:cs typeface="Times New Roman"/>
              </a:rPr>
              <a:t>II</a:t>
            </a:r>
            <a:endParaRPr lang="ru-RU" sz="2800" b="1" i="1" dirty="0">
              <a:solidFill>
                <a:srgbClr val="FFC000"/>
              </a:solidFill>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24218971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3" name="Прямоугольник 2"/>
          <p:cNvSpPr/>
          <p:nvPr/>
        </p:nvSpPr>
        <p:spPr>
          <a:xfrm>
            <a:off x="323528" y="2108639"/>
            <a:ext cx="8640960" cy="1366528"/>
          </a:xfrm>
          <a:prstGeom prst="rect">
            <a:avLst/>
          </a:prstGeom>
        </p:spPr>
        <p:txBody>
          <a:bodyPr wrap="square">
            <a:spAutoFit/>
          </a:bodyPr>
          <a:lstStyle/>
          <a:p>
            <a:pPr indent="449580" algn="just">
              <a:lnSpc>
                <a:spcPct val="115000"/>
              </a:lnSpc>
              <a:spcAft>
                <a:spcPts val="1000"/>
              </a:spcAft>
            </a:pPr>
            <a:r>
              <a:rPr lang="ru-RU" i="1" dirty="0">
                <a:effectLst>
                  <a:outerShdw blurRad="38100" dist="38100" dir="2700000" algn="tl">
                    <a:srgbClr val="000000">
                      <a:alpha val="43137"/>
                    </a:srgbClr>
                  </a:outerShdw>
                </a:effectLst>
                <a:latin typeface="Times New Roman"/>
                <a:ea typeface="Calibri"/>
                <a:cs typeface="Times New Roman"/>
              </a:rPr>
              <a:t>«…на площади, располагалась и неизменно присутствующая на старых открытках часовня, очевидно, служившая для нужд многочисленных купцов, торговцев и </a:t>
            </a:r>
            <a:r>
              <a:rPr lang="ru-RU" i="1" dirty="0" err="1">
                <a:effectLst>
                  <a:outerShdw blurRad="38100" dist="38100" dir="2700000" algn="tl">
                    <a:srgbClr val="000000">
                      <a:alpha val="43137"/>
                    </a:srgbClr>
                  </a:outerShdw>
                </a:effectLst>
                <a:latin typeface="Times New Roman"/>
                <a:ea typeface="Calibri"/>
                <a:cs typeface="Times New Roman"/>
              </a:rPr>
              <a:t>совершателей</a:t>
            </a:r>
            <a:r>
              <a:rPr lang="ru-RU" i="1" dirty="0">
                <a:effectLst>
                  <a:outerShdw blurRad="38100" dist="38100" dir="2700000" algn="tl">
                    <a:srgbClr val="000000">
                      <a:alpha val="43137"/>
                    </a:srgbClr>
                  </a:outerShdw>
                </a:effectLst>
                <a:latin typeface="Times New Roman"/>
                <a:ea typeface="Calibri"/>
                <a:cs typeface="Times New Roman"/>
              </a:rPr>
              <a:t> сделок. По всей видимости, именно она носила название Георгиевской, о чем к десятым годам </a:t>
            </a:r>
            <a:r>
              <a:rPr lang="en-US" i="1" dirty="0">
                <a:effectLst>
                  <a:outerShdw blurRad="38100" dist="38100" dir="2700000" algn="tl">
                    <a:srgbClr val="000000">
                      <a:alpha val="43137"/>
                    </a:srgbClr>
                  </a:outerShdw>
                </a:effectLst>
                <a:latin typeface="Times New Roman"/>
                <a:ea typeface="Calibri"/>
                <a:cs typeface="Times New Roman"/>
              </a:rPr>
              <a:t>XX</a:t>
            </a:r>
            <a:r>
              <a:rPr lang="ru-RU" i="1" dirty="0">
                <a:effectLst>
                  <a:outerShdw blurRad="38100" dist="38100" dir="2700000" algn="tl">
                    <a:srgbClr val="000000">
                      <a:alpha val="43137"/>
                    </a:srgbClr>
                  </a:outerShdw>
                </a:effectLst>
                <a:latin typeface="Times New Roman"/>
                <a:ea typeface="Calibri"/>
                <a:cs typeface="Times New Roman"/>
              </a:rPr>
              <a:t> в. юрьевцы уже забыли». </a:t>
            </a:r>
            <a:endParaRPr lang="ru-RU" sz="1400" i="1" dirty="0">
              <a:effectLst>
                <a:outerShdw blurRad="38100" dist="38100" dir="2700000" algn="tl">
                  <a:srgbClr val="000000">
                    <a:alpha val="43137"/>
                  </a:srgbClr>
                </a:outerShdw>
              </a:effectLst>
              <a:ea typeface="Calibri"/>
              <a:cs typeface="Times New Roman"/>
            </a:endParaRPr>
          </a:p>
        </p:txBody>
      </p:sp>
    </p:spTree>
    <p:extLst>
      <p:ext uri="{BB962C8B-B14F-4D97-AF65-F5344CB8AC3E}">
        <p14:creationId xmlns:p14="http://schemas.microsoft.com/office/powerpoint/2010/main" val="140275319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808</TotalTime>
  <Words>1572</Words>
  <Application>Microsoft Office PowerPoint</Application>
  <PresentationFormat>Экран (4:3)</PresentationFormat>
  <Paragraphs>41</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1</dc:creator>
  <cp:lastModifiedBy>1</cp:lastModifiedBy>
  <cp:revision>35</cp:revision>
  <dcterms:created xsi:type="dcterms:W3CDTF">2018-02-06T10:43:15Z</dcterms:created>
  <dcterms:modified xsi:type="dcterms:W3CDTF">2020-01-16T12:57:47Z</dcterms:modified>
</cp:coreProperties>
</file>